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331" r:id="rId3"/>
    <p:sldId id="335" r:id="rId4"/>
    <p:sldId id="333" r:id="rId5"/>
    <p:sldId id="334" r:id="rId6"/>
  </p:sldIdLst>
  <p:sldSz cx="10693400" cy="7556500"/>
  <p:notesSz cx="10693400" cy="75565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442" autoAdjust="0"/>
    <p:restoredTop sz="94660"/>
  </p:normalViewPr>
  <p:slideViewPr>
    <p:cSldViewPr>
      <p:cViewPr>
        <p:scale>
          <a:sx n="107" d="100"/>
          <a:sy n="107" d="100"/>
        </p:scale>
        <p:origin x="-1086" y="-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32475-5077-4145-900E-D0C21387B9E2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0F746-F815-46D0-A044-4C4E5EDBF110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0790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700" b="1" i="0">
                <a:solidFill>
                  <a:srgbClr val="1F1F1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0FBEF-DBE6-4ADF-9862-F2D8C28E474A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62A46-DF25-493A-AD53-F7877975255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950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700" b="1" i="0">
                <a:solidFill>
                  <a:srgbClr val="1F1F1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4512" y="2229688"/>
            <a:ext cx="4585970" cy="4813934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905300" y="1195488"/>
            <a:ext cx="4185920" cy="5267960"/>
          </a:xfrm>
          <a:prstGeom prst="rect">
            <a:avLst/>
          </a:prstGeom>
        </p:spPr>
        <p:txBody>
          <a:bodyPr/>
          <a:lstStyle>
            <a:lvl1pPr>
              <a:defRPr sz="1300" b="1" i="0">
                <a:solidFill>
                  <a:srgbClr val="1F1F1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891CB-71A0-47FF-A4E9-92BC963C5F0C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7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CB30D-E94A-433A-B6AE-5BC21A3D90A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3011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g object 16"/>
          <p:cNvSpPr>
            <a:spLocks/>
          </p:cNvSpPr>
          <p:nvPr/>
        </p:nvSpPr>
        <p:spPr bwMode="auto">
          <a:xfrm>
            <a:off x="4349750" y="2728913"/>
            <a:ext cx="6132513" cy="4662487"/>
          </a:xfrm>
          <a:custGeom>
            <a:avLst/>
            <a:gdLst>
              <a:gd name="T0" fmla="*/ 6132068 w 6132195"/>
              <a:gd name="T1" fmla="*/ 4661636 h 4662170"/>
              <a:gd name="T2" fmla="*/ 0 w 6132195"/>
              <a:gd name="T3" fmla="*/ 4661636 h 4662170"/>
              <a:gd name="T4" fmla="*/ 6132068 w 6132195"/>
              <a:gd name="T5" fmla="*/ 0 h 4662170"/>
              <a:gd name="T6" fmla="*/ 6132068 w 6132195"/>
              <a:gd name="T7" fmla="*/ 4661636 h 4662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132195" h="4662170">
                <a:moveTo>
                  <a:pt x="6132068" y="4661636"/>
                </a:moveTo>
                <a:lnTo>
                  <a:pt x="0" y="4661636"/>
                </a:lnTo>
                <a:lnTo>
                  <a:pt x="6132068" y="0"/>
                </a:lnTo>
                <a:lnTo>
                  <a:pt x="6132068" y="4661636"/>
                </a:lnTo>
                <a:close/>
              </a:path>
            </a:pathLst>
          </a:custGeom>
          <a:solidFill>
            <a:srgbClr val="ECEC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bg object 17"/>
          <p:cNvSpPr>
            <a:spLocks/>
          </p:cNvSpPr>
          <p:nvPr/>
        </p:nvSpPr>
        <p:spPr bwMode="auto">
          <a:xfrm>
            <a:off x="9391650" y="6551613"/>
            <a:ext cx="1289050" cy="979487"/>
          </a:xfrm>
          <a:custGeom>
            <a:avLst/>
            <a:gdLst>
              <a:gd name="T0" fmla="*/ 1287907 w 1288415"/>
              <a:gd name="T1" fmla="*/ 979042 h 979170"/>
              <a:gd name="T2" fmla="*/ 0 w 1288415"/>
              <a:gd name="T3" fmla="*/ 979042 h 979170"/>
              <a:gd name="T4" fmla="*/ 1287907 w 1288415"/>
              <a:gd name="T5" fmla="*/ 0 h 979170"/>
              <a:gd name="T6" fmla="*/ 1287907 w 1288415"/>
              <a:gd name="T7" fmla="*/ 979042 h 979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8415" h="979170">
                <a:moveTo>
                  <a:pt x="1287907" y="979042"/>
                </a:moveTo>
                <a:lnTo>
                  <a:pt x="0" y="979042"/>
                </a:lnTo>
                <a:lnTo>
                  <a:pt x="1287907" y="0"/>
                </a:lnTo>
                <a:lnTo>
                  <a:pt x="1287907" y="9790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" name="bg object 18"/>
          <p:cNvSpPr>
            <a:spLocks/>
          </p:cNvSpPr>
          <p:nvPr/>
        </p:nvSpPr>
        <p:spPr bwMode="auto">
          <a:xfrm>
            <a:off x="206375" y="168275"/>
            <a:ext cx="1668463" cy="1268413"/>
          </a:xfrm>
          <a:custGeom>
            <a:avLst/>
            <a:gdLst>
              <a:gd name="T0" fmla="*/ 0 w 1668780"/>
              <a:gd name="T1" fmla="*/ 1268158 h 1268730"/>
              <a:gd name="T2" fmla="*/ 0 w 1668780"/>
              <a:gd name="T3" fmla="*/ 0 h 1268730"/>
              <a:gd name="T4" fmla="*/ 1668271 w 1668780"/>
              <a:gd name="T5" fmla="*/ 0 h 1268730"/>
              <a:gd name="T6" fmla="*/ 0 w 1668780"/>
              <a:gd name="T7" fmla="*/ 1268158 h 1268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8780" h="1268730">
                <a:moveTo>
                  <a:pt x="0" y="1268158"/>
                </a:moveTo>
                <a:lnTo>
                  <a:pt x="0" y="0"/>
                </a:lnTo>
                <a:lnTo>
                  <a:pt x="1668271" y="0"/>
                </a:lnTo>
                <a:lnTo>
                  <a:pt x="0" y="1268158"/>
                </a:lnTo>
                <a:close/>
              </a:path>
            </a:pathLst>
          </a:custGeom>
          <a:solidFill>
            <a:srgbClr val="E9E9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pic>
        <p:nvPicPr>
          <p:cNvPr id="6" name="bg object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0" y="168275"/>
            <a:ext cx="685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bg object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838200"/>
            <a:ext cx="7923213" cy="657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700" b="1" i="0">
                <a:solidFill>
                  <a:srgbClr val="1F1F1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8" name="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9" name="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746F98D-3F05-42B5-9950-AAB460F7EAB7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10" name="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300" b="0" i="0" dirty="0">
                <a:solidFill>
                  <a:srgbClr val="8F8F8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C6D5A84-DC94-4F09-B861-03FD6975429F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7505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33849-83AA-402E-8050-94416EB6F778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4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3D99D-D5C7-4BB2-AF1E-0BCE81216A0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738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bg object 16"/>
          <p:cNvSpPr>
            <a:spLocks/>
          </p:cNvSpPr>
          <p:nvPr/>
        </p:nvSpPr>
        <p:spPr bwMode="auto">
          <a:xfrm>
            <a:off x="4349750" y="2728913"/>
            <a:ext cx="6132513" cy="4662487"/>
          </a:xfrm>
          <a:custGeom>
            <a:avLst/>
            <a:gdLst>
              <a:gd name="T0" fmla="*/ 6132068 w 6132195"/>
              <a:gd name="T1" fmla="*/ 4661636 h 4662170"/>
              <a:gd name="T2" fmla="*/ 0 w 6132195"/>
              <a:gd name="T3" fmla="*/ 4661636 h 4662170"/>
              <a:gd name="T4" fmla="*/ 6132068 w 6132195"/>
              <a:gd name="T5" fmla="*/ 0 h 4662170"/>
              <a:gd name="T6" fmla="*/ 6132068 w 6132195"/>
              <a:gd name="T7" fmla="*/ 4661636 h 4662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132195" h="4662170">
                <a:moveTo>
                  <a:pt x="6132068" y="4661636"/>
                </a:moveTo>
                <a:lnTo>
                  <a:pt x="0" y="4661636"/>
                </a:lnTo>
                <a:lnTo>
                  <a:pt x="6132068" y="0"/>
                </a:lnTo>
                <a:lnTo>
                  <a:pt x="6132068" y="4661636"/>
                </a:lnTo>
                <a:close/>
              </a:path>
            </a:pathLst>
          </a:custGeom>
          <a:solidFill>
            <a:srgbClr val="ECEC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27" name="bg object 17"/>
          <p:cNvSpPr>
            <a:spLocks/>
          </p:cNvSpPr>
          <p:nvPr/>
        </p:nvSpPr>
        <p:spPr bwMode="auto">
          <a:xfrm>
            <a:off x="9391650" y="6551613"/>
            <a:ext cx="1289050" cy="979487"/>
          </a:xfrm>
          <a:custGeom>
            <a:avLst/>
            <a:gdLst>
              <a:gd name="T0" fmla="*/ 1287907 w 1288415"/>
              <a:gd name="T1" fmla="*/ 979042 h 979170"/>
              <a:gd name="T2" fmla="*/ 0 w 1288415"/>
              <a:gd name="T3" fmla="*/ 979042 h 979170"/>
              <a:gd name="T4" fmla="*/ 1287907 w 1288415"/>
              <a:gd name="T5" fmla="*/ 0 h 979170"/>
              <a:gd name="T6" fmla="*/ 1287907 w 1288415"/>
              <a:gd name="T7" fmla="*/ 979042 h 979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8415" h="979170">
                <a:moveTo>
                  <a:pt x="1287907" y="979042"/>
                </a:moveTo>
                <a:lnTo>
                  <a:pt x="0" y="979042"/>
                </a:lnTo>
                <a:lnTo>
                  <a:pt x="1287907" y="0"/>
                </a:lnTo>
                <a:lnTo>
                  <a:pt x="1287907" y="9790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28" name="bg object 18"/>
          <p:cNvSpPr>
            <a:spLocks/>
          </p:cNvSpPr>
          <p:nvPr/>
        </p:nvSpPr>
        <p:spPr bwMode="auto">
          <a:xfrm>
            <a:off x="206375" y="168275"/>
            <a:ext cx="1668463" cy="1268413"/>
          </a:xfrm>
          <a:custGeom>
            <a:avLst/>
            <a:gdLst>
              <a:gd name="T0" fmla="*/ 0 w 1668780"/>
              <a:gd name="T1" fmla="*/ 1268158 h 1268730"/>
              <a:gd name="T2" fmla="*/ 0 w 1668780"/>
              <a:gd name="T3" fmla="*/ 0 h 1268730"/>
              <a:gd name="T4" fmla="*/ 1668271 w 1668780"/>
              <a:gd name="T5" fmla="*/ 0 h 1268730"/>
              <a:gd name="T6" fmla="*/ 0 w 1668780"/>
              <a:gd name="T7" fmla="*/ 1268158 h 1268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68780" h="1268730">
                <a:moveTo>
                  <a:pt x="0" y="1268158"/>
                </a:moveTo>
                <a:lnTo>
                  <a:pt x="0" y="0"/>
                </a:lnTo>
                <a:lnTo>
                  <a:pt x="1668271" y="0"/>
                </a:lnTo>
                <a:lnTo>
                  <a:pt x="0" y="1268158"/>
                </a:lnTo>
                <a:close/>
              </a:path>
            </a:pathLst>
          </a:custGeom>
          <a:solidFill>
            <a:srgbClr val="E9E9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29" name="Holder 2"/>
          <p:cNvSpPr>
            <a:spLocks noGrp="1"/>
          </p:cNvSpPr>
          <p:nvPr>
            <p:ph type="title"/>
          </p:nvPr>
        </p:nvSpPr>
        <p:spPr bwMode="auto">
          <a:xfrm>
            <a:off x="407988" y="288925"/>
            <a:ext cx="98774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altLang="ru-RU" smtClean="0"/>
          </a:p>
        </p:txBody>
      </p:sp>
      <p:sp>
        <p:nvSpPr>
          <p:cNvPr id="1030" name="Holder 3"/>
          <p:cNvSpPr>
            <a:spLocks noGrp="1"/>
          </p:cNvSpPr>
          <p:nvPr>
            <p:ph type="body" idx="1"/>
          </p:nvPr>
        </p:nvSpPr>
        <p:spPr bwMode="auto">
          <a:xfrm>
            <a:off x="369888" y="1720850"/>
            <a:ext cx="9909175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altLang="ru-RU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375" y="7027863"/>
            <a:ext cx="3422650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988" y="7027863"/>
            <a:ext cx="2459037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AED283-E5BF-403B-B053-65A3AC6706EA}" type="datetimeFigureOut">
              <a:rPr lang="en-US"/>
              <a:pPr>
                <a:defRPr/>
              </a:pPr>
              <a:t>6/22/2021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45725" y="7183438"/>
            <a:ext cx="265113" cy="215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8100" eaLnBrk="1" fontAlgn="auto" hangingPunct="1">
              <a:spcBef>
                <a:spcPts val="10"/>
              </a:spcBef>
              <a:spcAft>
                <a:spcPts val="0"/>
              </a:spcAft>
              <a:defRPr sz="1300" b="0" i="0" spc="20" dirty="0">
                <a:solidFill>
                  <a:srgbClr val="8F8F8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764786FB-C079-4AD0-A9B0-E3E82EF9F72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1" r:id="rId4"/>
    <p:sldLayoutId id="2147483670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z.avo.ru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ject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346075"/>
            <a:ext cx="4640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6"/>
          <p:cNvSpPr txBox="1">
            <a:spLocks/>
          </p:cNvSpPr>
          <p:nvPr/>
        </p:nvSpPr>
        <p:spPr>
          <a:xfrm>
            <a:off x="760413" y="654050"/>
            <a:ext cx="5146675" cy="2063750"/>
          </a:xfrm>
          <a:prstGeom prst="rect">
            <a:avLst/>
          </a:prstGeom>
        </p:spPr>
        <p:txBody>
          <a:bodyPr lIns="0" tIns="11430" rIns="0" bIns="0">
            <a:spAutoFit/>
          </a:bodyPr>
          <a:lstStyle>
            <a:lvl1pPr marL="666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1000"/>
              </a:lnSpc>
              <a:spcBef>
                <a:spcPts val="88"/>
              </a:spcBef>
            </a:pPr>
            <a:r>
              <a:rPr lang="ru-RU" altLang="ru-RU" sz="66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Памятка по Вакцинации</a:t>
            </a:r>
            <a:endParaRPr lang="ru-RU" altLang="ru-RU" sz="287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3473450"/>
            <a:ext cx="5345113" cy="356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431738" y="1265792"/>
            <a:ext cx="989501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ru-RU" altLang="ru-RU" sz="2800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</a:t>
            </a:r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 </a:t>
            </a: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можно </a:t>
            </a:r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вакцинироваться </a:t>
            </a:r>
            <a:r>
              <a:rPr lang="ru-RU" altLang="ru-RU" b="1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COVID-19? </a:t>
            </a:r>
            <a:endParaRPr lang="ru-RU" altLang="ru-RU" b="1" dirty="0" smtClean="0">
              <a:solidFill>
                <a:srgbClr val="29292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dirty="0" smtClean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 Владимирской области полностью готова инфраструктура для проведения вакцинации. </a:t>
            </a:r>
          </a:p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Пункты вакцинации размещены на карте Владимирской области </a:t>
            </a:r>
          </a:p>
          <a:p>
            <a:pPr eaLnBrk="1" hangingPunct="1"/>
            <a:endParaRPr lang="ru-RU" altLang="ru-RU" dirty="0" smtClean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b="1" dirty="0">
              <a:solidFill>
                <a:srgbClr val="29292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-449160" y="2650786"/>
            <a:ext cx="9864169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ru-RU" altLang="ru-RU" b="1" dirty="0" smtClean="0">
              <a:solidFill>
                <a:srgbClr val="29292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ru-RU" altLang="ru-RU" sz="2800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</a:t>
            </a:r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Памятка </a:t>
            </a: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«Как записаться на прививку от </a:t>
            </a:r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 через </a:t>
            </a:r>
            <a:r>
              <a:rPr lang="ru-RU" altLang="ru-RU" b="1" dirty="0" err="1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Госуслуги</a:t>
            </a:r>
            <a:r>
              <a:rPr lang="ru-RU" altLang="ru-RU" b="1" dirty="0" smtClean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endParaRPr lang="ru-RU" altLang="ru-RU" b="1" dirty="0">
              <a:solidFill>
                <a:srgbClr val="29292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3625850"/>
            <a:ext cx="7321764" cy="3593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1377950" y="501650"/>
            <a:ext cx="800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Памятка по Вакцинации против </a:t>
            </a:r>
            <a:r>
              <a:rPr lang="en-US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</a:t>
            </a:r>
            <a:endParaRPr lang="ru-RU" alt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2"/>
          <p:cNvSpPr>
            <a:spLocks noChangeArrowheads="1"/>
          </p:cNvSpPr>
          <p:nvPr/>
        </p:nvSpPr>
        <p:spPr bwMode="auto">
          <a:xfrm>
            <a:off x="431738" y="7024326"/>
            <a:ext cx="39980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размещена на сайте </a:t>
            </a:r>
            <a:r>
              <a:rPr lang="en-US" alt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https://dz.avo.ru</a:t>
            </a:r>
            <a:r>
              <a:rPr lang="en-US" alt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</a:t>
            </a:r>
            <a:r>
              <a:rPr lang="ru-RU" altLang="ru-RU" sz="1600" b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1377950" y="501650"/>
            <a:ext cx="800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Памятка по Вакцинации против </a:t>
            </a:r>
            <a:r>
              <a:rPr lang="en-US" alt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</a:t>
            </a:r>
            <a:endParaRPr lang="ru-RU" alt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698500" y="1720850"/>
            <a:ext cx="9682163" cy="483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7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🔸Можно ли беременным прививаться?</a:t>
            </a:r>
            <a:endParaRPr lang="ru-RU" altLang="ru-RU" sz="1400" b="1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Нельзя. Беременность и период грудного вскармливания являются противопоказаниями к вакцинации от COVID-19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🔸Какие анализы нужно сдать перед прививкой?</a:t>
            </a:r>
            <a:endParaRPr lang="ru-RU" altLang="ru-RU" sz="1400" b="1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Обязательных анализов нет. Врач осмотрит пациента перед вакцинацией и примет решение о необходимости сдачи анализов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🔸Нужно ли прививаться сотрудникам дистанционной торговли?</a:t>
            </a:r>
            <a:endParaRPr lang="ru-RU" altLang="ru-RU" sz="1400" b="1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Да, нужно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🔸Что делать жителям, которые переболели и есть антитела?</a:t>
            </a:r>
            <a:endParaRPr lang="ru-RU" altLang="ru-RU" sz="1400" b="1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Наличие антител не является противопоказанием против вакцинации.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🔸При мутации вируса, допускается ли вакцинация от </a:t>
            </a:r>
            <a:r>
              <a:rPr lang="ru-RU" altLang="ru-RU" b="1" dirty="0" err="1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Ковида</a:t>
            </a: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 </a:t>
            </a:r>
            <a:endParaRPr lang="ru-RU" altLang="ru-RU" sz="1400" b="1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Допускается. Вакцина действует на различные штаммы вируса.</a:t>
            </a:r>
            <a:endParaRPr lang="ru-RU" altLang="ru-RU" sz="1400" dirty="0">
              <a:solidFill>
                <a:srgbClr val="292929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8"/>
          <p:cNvSpPr>
            <a:spLocks noChangeArrowheads="1"/>
          </p:cNvSpPr>
          <p:nvPr/>
        </p:nvSpPr>
        <p:spPr bwMode="auto">
          <a:xfrm>
            <a:off x="617538" y="1949450"/>
            <a:ext cx="9525000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</a:t>
            </a:r>
            <a:r>
              <a:rPr lang="ru-RU" altLang="ru-RU" b="1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Где узнать о противопоказаниях вакцинации?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Противопоказания размещены на сайте </a:t>
            </a:r>
            <a:r>
              <a:rPr lang="ru-RU" altLang="ru-RU" dirty="0" err="1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стопкоронавирус.рф</a:t>
            </a:r>
            <a:r>
              <a:rPr lang="ru-RU" altLang="ru-RU" dirty="0">
                <a:solidFill>
                  <a:srgbClr val="292929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ими являются: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беременность и период грудного вскармливания; 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возраст до 18 лет; 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гиперчувствительность к какому-либо компоненту вакцины или вакцине, содержащей аналогичные компоненты; 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тяжелые аллергические реакции в анамнезе; 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острые инфекционные и неинфекционные заболевания, обострение хронических заболеваний  вакцинацию проводят через 2-4 недели после выздоровления или ремиссии. При нетяжелых ОРВИ, острых инфекционных заболеваниях ЖКТ - вакцинацию проводят после нормализации температуры.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alt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7171" name="Прямоугольник 9"/>
          <p:cNvSpPr>
            <a:spLocks noChangeArrowheads="1"/>
          </p:cNvSpPr>
          <p:nvPr/>
        </p:nvSpPr>
        <p:spPr bwMode="auto">
          <a:xfrm>
            <a:off x="1377950" y="501650"/>
            <a:ext cx="800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Памятка по Вакцинации против </a:t>
            </a:r>
            <a:r>
              <a:rPr lang="en-US" altLang="ru-RU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</a:t>
            </a:r>
            <a:endParaRPr lang="ru-RU" altLang="ru-RU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2"/>
          <p:cNvSpPr>
            <a:spLocks noChangeArrowheads="1"/>
          </p:cNvSpPr>
          <p:nvPr/>
        </p:nvSpPr>
        <p:spPr bwMode="auto">
          <a:xfrm>
            <a:off x="465138" y="1797050"/>
            <a:ext cx="9829800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7000"/>
              </a:lnSpc>
              <a:spcAft>
                <a:spcPts val="1200"/>
              </a:spcAft>
            </a:pPr>
            <a:r>
              <a:rPr lang="ru-RU" altLang="ru-RU" b="1">
                <a:latin typeface="Arial" panose="020B0604020202020204" pitchFamily="34" charset="0"/>
                <a:cs typeface="Arial" panose="020B0604020202020204" pitchFamily="34" charset="0"/>
              </a:rPr>
              <a:t>🔸Можно ли с онкозаболеванием и хроническими болезнями прививаться?</a:t>
            </a: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Можно и даже нужно. Противопоказанием является только в случаях проведения активной химиотерапии онкобольным и обострение хронических заболеваний - в таком случае вакцинацию проводят через 2-4 недели после выздоровления или ремиссии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  <a:spcAft>
                <a:spcPts val="1200"/>
              </a:spcAft>
            </a:pPr>
            <a:r>
              <a:rPr lang="ru-RU" altLang="ru-RU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🔸Сертификат о вакцинации выдали на обычном листе </a:t>
            </a:r>
            <a:endParaRPr lang="ru-RU" altLang="ru-RU" sz="1400" b="1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Бумажные сертификаты выдаются в поликлиниках Владимирской области после прохождения 1 этапа вакцинации. Электронный сертификат приходит с qr-кодом на портал Госуслуг после прохождения 2 этапа вакцинации (через 1 день)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🔸На каком основании заставляют делать прививку, если ты уже переболел?</a:t>
            </a:r>
            <a:endParaRPr lang="ru-RU" altLang="ru-RU" sz="1400" b="1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Наличие антител не является противопоказанием для вакцинации. 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altLang="ru-RU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🔸C какого возраста можно делать прививку?</a:t>
            </a:r>
            <a:endParaRPr lang="ru-RU" altLang="ru-RU" sz="1400" b="1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7000"/>
              </a:lnSpc>
            </a:pPr>
            <a:r>
              <a:rPr lang="ru-RU" altLang="ru-RU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Прививку могут сделать люди старше 18 лет.</a:t>
            </a:r>
            <a:endParaRPr lang="ru-RU" altLang="ru-RU" sz="140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195" name="Прямоугольник 5"/>
          <p:cNvSpPr>
            <a:spLocks noChangeArrowheads="1"/>
          </p:cNvSpPr>
          <p:nvPr/>
        </p:nvSpPr>
        <p:spPr bwMode="auto">
          <a:xfrm>
            <a:off x="1377950" y="501650"/>
            <a:ext cx="800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Памятка по Вакцинации против </a:t>
            </a:r>
            <a:r>
              <a:rPr lang="en-US" altLang="ru-RU" sz="28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</a:t>
            </a:r>
            <a:endParaRPr lang="ru-RU" altLang="ru-RU" sz="2800" b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1F1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215</Words>
  <Application>Microsoft Office PowerPoint</Application>
  <PresentationFormat>Произвольный</PresentationFormat>
  <Paragraphs>46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klopov</dc:creator>
  <cp:lastModifiedBy>Трохин Андрей Анатольевич</cp:lastModifiedBy>
  <cp:revision>10</cp:revision>
  <dcterms:created xsi:type="dcterms:W3CDTF">2021-05-24T21:00:15Z</dcterms:created>
  <dcterms:modified xsi:type="dcterms:W3CDTF">2021-06-22T14:49:04Z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2021-06-21T00:00:00Z</vt:filetime>
  </property>
  <property fmtid="{D5CDD505-2E9C-101B-9397-08002B2CF9AE}" pid="3" name="LastSaved">
    <vt:filetime>2021-06-21T00:00:00Z</vt:filetime>
  </property>
</Properties>
</file>